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29"/>
  </p:notesMasterIdLst>
  <p:sldIdLst>
    <p:sldId id="256" r:id="rId5"/>
    <p:sldId id="281" r:id="rId6"/>
    <p:sldId id="291" r:id="rId7"/>
    <p:sldId id="285" r:id="rId8"/>
    <p:sldId id="286" r:id="rId9"/>
    <p:sldId id="270" r:id="rId10"/>
    <p:sldId id="273" r:id="rId11"/>
    <p:sldId id="290" r:id="rId12"/>
    <p:sldId id="289" r:id="rId13"/>
    <p:sldId id="287" r:id="rId14"/>
    <p:sldId id="288" r:id="rId15"/>
    <p:sldId id="292" r:id="rId16"/>
    <p:sldId id="293" r:id="rId17"/>
    <p:sldId id="294" r:id="rId18"/>
    <p:sldId id="295" r:id="rId19"/>
    <p:sldId id="261" r:id="rId20"/>
    <p:sldId id="272" r:id="rId21"/>
    <p:sldId id="271" r:id="rId22"/>
    <p:sldId id="262" r:id="rId23"/>
    <p:sldId id="263" r:id="rId24"/>
    <p:sldId id="264" r:id="rId25"/>
    <p:sldId id="265" r:id="rId26"/>
    <p:sldId id="284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sworth, Tricia" userId="01d6a956-2361-406b-8257-931c99b3a1b5" providerId="ADAL" clId="{4A13E34C-8FCD-4F4A-A391-C513F1F2F10B}"/>
    <pc:docChg chg="delSld">
      <pc:chgData name="Ellsworth, Tricia" userId="01d6a956-2361-406b-8257-931c99b3a1b5" providerId="ADAL" clId="{4A13E34C-8FCD-4F4A-A391-C513F1F2F10B}" dt="2023-01-13T13:17:44.616" v="0" actId="2696"/>
      <pc:docMkLst>
        <pc:docMk/>
      </pc:docMkLst>
      <pc:sldChg chg="del">
        <pc:chgData name="Ellsworth, Tricia" userId="01d6a956-2361-406b-8257-931c99b3a1b5" providerId="ADAL" clId="{4A13E34C-8FCD-4F4A-A391-C513F1F2F10B}" dt="2023-01-13T13:17:44.616" v="0" actId="2696"/>
        <pc:sldMkLst>
          <pc:docMk/>
          <pc:sldMk cId="4037897606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79F8C-DDFD-4A97-BD20-EBFC8D54A5C3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4E80-9EDE-49AC-9C65-D195B0949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6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2CB8-4DB0-4010-984B-AA4BB4D4111A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62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66ED-20FF-4BE6-965F-2BBE49A63EA4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4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666C-65A2-43C2-B0B6-45D6D9A83878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7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154D-D730-4B8D-B1B3-38677447E1B5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4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98AE-FE4B-406D-BF32-547E75257241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6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15A4-E3AF-41A4-8410-6386D1BBE2EF}" type="datetime1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6E10-0B88-4B34-BEA6-47C0D9DE09BB}" type="datetime1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1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785B-3C02-4B1B-8085-DD944202F6A5}" type="datetime1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3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5D1E-1B1F-4070-8E1C-8800E2C5F58D}" type="datetime1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2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D148CE-BCE6-4AEA-A1FC-5C4C709EBD6C}" type="datetime1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3E0AE0-C9DA-4196-ACFE-91DDD20F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8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CCDF-95A6-4D12-B745-C0403C9ECF0E}" type="datetime1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FF9ACB-6A2D-4D2A-AC4F-5FCB41812887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3E0AE0-C9DA-4196-ACFE-91DDD20F610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89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81812"/>
            <a:ext cx="10058400" cy="3566160"/>
          </a:xfrm>
        </p:spPr>
        <p:txBody>
          <a:bodyPr/>
          <a:lstStyle/>
          <a:p>
            <a:r>
              <a:rPr lang="en-US" b="1" dirty="0"/>
              <a:t>Introduction to Excel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Office 365 Offers 2 Options</a:t>
            </a:r>
          </a:p>
          <a:p>
            <a:r>
              <a:rPr lang="en-US" sz="3200" b="1" dirty="0"/>
              <a:t>-the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desktop</a:t>
            </a:r>
            <a:r>
              <a:rPr lang="en-US" sz="3200" b="1" dirty="0"/>
              <a:t> application</a:t>
            </a:r>
          </a:p>
          <a:p>
            <a:r>
              <a:rPr lang="en-US" sz="3200" b="1" dirty="0"/>
              <a:t>-the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r>
              <a:rPr lang="en-US" sz="3200" b="1" dirty="0"/>
              <a:t>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Microsoft Excel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351" y="137606"/>
            <a:ext cx="890705" cy="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5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19" y="1182564"/>
            <a:ext cx="10515600" cy="1325563"/>
          </a:xfrm>
        </p:spPr>
        <p:txBody>
          <a:bodyPr/>
          <a:lstStyle/>
          <a:p>
            <a:r>
              <a:rPr lang="en-US" b="1" dirty="0"/>
              <a:t>Review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50666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Very similar to MS Word.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This is where you can find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Spell Check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Thesaurus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Language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10</a:t>
            </a:fld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b="75310"/>
          <a:stretch/>
        </p:blipFill>
        <p:spPr>
          <a:xfrm>
            <a:off x="423581" y="310334"/>
            <a:ext cx="11359116" cy="1518466"/>
          </a:xfrm>
          <a:prstGeom prst="rect">
            <a:avLst/>
          </a:prstGeom>
        </p:spPr>
      </p:pic>
      <p:pic>
        <p:nvPicPr>
          <p:cNvPr id="6" name="Picture 5" descr="Microsoft Excel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5767972"/>
            <a:ext cx="890705" cy="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146" y="1488090"/>
            <a:ext cx="10515600" cy="1325563"/>
          </a:xfrm>
        </p:spPr>
        <p:txBody>
          <a:bodyPr/>
          <a:lstStyle/>
          <a:p>
            <a:r>
              <a:rPr lang="en-US" b="1" dirty="0"/>
              <a:t>View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673577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Workbook Viewers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Show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Ruler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Formula Bar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Gridlines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Headings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Zoom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Window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11</a:t>
            </a:fld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b="74669"/>
          <a:stretch/>
        </p:blipFill>
        <p:spPr>
          <a:xfrm>
            <a:off x="496388" y="230188"/>
            <a:ext cx="11234058" cy="1820681"/>
          </a:xfrm>
          <a:prstGeom prst="rect">
            <a:avLst/>
          </a:prstGeom>
        </p:spPr>
      </p:pic>
      <p:pic>
        <p:nvPicPr>
          <p:cNvPr id="6" name="Picture 5" descr="Microsoft Excel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5767972"/>
            <a:ext cx="890705" cy="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Given numeric labels.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Rows run left to right.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Like a row in a garden.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60992" b="55022"/>
          <a:stretch/>
        </p:blipFill>
        <p:spPr>
          <a:xfrm>
            <a:off x="6096000" y="525076"/>
            <a:ext cx="5390172" cy="3903232"/>
          </a:xfrm>
          <a:prstGeom prst="rect">
            <a:avLst/>
          </a:prstGeom>
        </p:spPr>
      </p:pic>
      <p:pic>
        <p:nvPicPr>
          <p:cNvPr id="7" name="Picture 6" descr="Microsoft Excel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5767972"/>
            <a:ext cx="890705" cy="87437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016137" y="2782389"/>
            <a:ext cx="940525" cy="6662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Given alphabetic labels.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Columns go from top to bottom.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Like a column that holds up a roof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68555" b="45433"/>
          <a:stretch/>
        </p:blipFill>
        <p:spPr>
          <a:xfrm>
            <a:off x="7103161" y="1011981"/>
            <a:ext cx="4551085" cy="4440102"/>
          </a:xfrm>
          <a:prstGeom prst="rect">
            <a:avLst/>
          </a:prstGeom>
        </p:spPr>
      </p:pic>
      <p:pic>
        <p:nvPicPr>
          <p:cNvPr id="7" name="Picture 6" descr="Microsoft Excel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5767972"/>
            <a:ext cx="890705" cy="87437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7798526" y="421290"/>
            <a:ext cx="1162594" cy="25714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6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Where a row and column intersect.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Both Numeric and alphabetic.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Coordinates like the game Battleship.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74142" b="51892"/>
          <a:stretch/>
        </p:blipFill>
        <p:spPr>
          <a:xfrm>
            <a:off x="6693505" y="1027906"/>
            <a:ext cx="4660295" cy="4874749"/>
          </a:xfrm>
          <a:prstGeom prst="rect">
            <a:avLst/>
          </a:prstGeom>
        </p:spPr>
      </p:pic>
      <p:pic>
        <p:nvPicPr>
          <p:cNvPr id="7" name="Picture 6" descr="Microsoft Excel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5767972"/>
            <a:ext cx="890705" cy="8743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236822" y="4985443"/>
            <a:ext cx="940525" cy="6662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>
            <a:off x="7223760" y="3030234"/>
            <a:ext cx="898194" cy="6662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8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193223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You can add many sheets to your document.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Much like tabs in your notebook.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Rename your sheets so you know what is on them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Right click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Rename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15</a:t>
            </a:fld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/>
          <a:srcRect t="57112" b="6134"/>
          <a:stretch/>
        </p:blipFill>
        <p:spPr>
          <a:xfrm>
            <a:off x="528839" y="3905794"/>
            <a:ext cx="11416341" cy="2359116"/>
          </a:xfrm>
          <a:prstGeom prst="rect">
            <a:avLst/>
          </a:prstGeom>
        </p:spPr>
      </p:pic>
      <p:pic>
        <p:nvPicPr>
          <p:cNvPr id="6" name="Picture 5" descr="Microsoft Excel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927" y="286603"/>
            <a:ext cx="890705" cy="87437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724297" y="3952445"/>
            <a:ext cx="1162594" cy="16431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26683"/>
            <a:ext cx="10058400" cy="1450757"/>
          </a:xfrm>
        </p:spPr>
        <p:txBody>
          <a:bodyPr/>
          <a:lstStyle/>
          <a:p>
            <a:r>
              <a:rPr lang="en-US" b="1" dirty="0"/>
              <a:t>EXCEL CURSORS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There are four different types of cursors in Excel.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Understanding these cursors will make using Excel a lot easier. 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The cursor is the way your mouse looks on the screen.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Microsoft Excel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5767972"/>
            <a:ext cx="890705" cy="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8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Autosum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This button can add many numbers in a row or many numbers in a column.</a:t>
            </a:r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97" y="178229"/>
            <a:ext cx="1329690" cy="152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icrosoft Excel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5767972"/>
            <a:ext cx="890705" cy="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6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Formula 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This is where you make changes to what is in the cell.</a:t>
            </a: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4685" b="62054"/>
          <a:stretch/>
        </p:blipFill>
        <p:spPr>
          <a:xfrm>
            <a:off x="3061816" y="2613365"/>
            <a:ext cx="7950174" cy="374298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155371" y="4284617"/>
            <a:ext cx="2735245" cy="12279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icrosoft Excel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5767972"/>
            <a:ext cx="890705" cy="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83524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Select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640" y="1922903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You can click to select one cell or click and drag to highlight many cells.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19</a:t>
            </a:fld>
            <a:endParaRPr lang="en-US"/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914900" y="3200400"/>
            <a:ext cx="1257300" cy="1211580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6" name="Picture 5" descr="Microsoft Excel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5767972"/>
            <a:ext cx="890705" cy="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1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Excel?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920549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A tool for organizing and performing calculations on data.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It can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analyze data,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calculate statistics,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generate pivot tables,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and represent data as a chart or graph.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dirty="0"/>
              <a:t>Used to create spreadsheets.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2</a:t>
            </a:fld>
            <a:endParaRPr lang="en-US"/>
          </a:p>
        </p:txBody>
      </p:sp>
      <p:sp>
        <p:nvSpPr>
          <p:cNvPr id="5" name="AutoShape 2" descr="Excel - XebiaLa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Microsoft Excel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351" y="137606"/>
            <a:ext cx="890705" cy="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977114"/>
            <a:ext cx="10058400" cy="1450757"/>
          </a:xfrm>
        </p:spPr>
        <p:txBody>
          <a:bodyPr/>
          <a:lstStyle/>
          <a:p>
            <a:r>
              <a:rPr lang="en-US" b="1" dirty="0"/>
              <a:t>Drag Cell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You will see this cursor when you put the mouse on the black line of a selected cell.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You can click and drag the whole cell to a different place on the sheet.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411" y="3631475"/>
            <a:ext cx="2159727" cy="187928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" name="Picture 9" descr="Microsoft Excel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5767972"/>
            <a:ext cx="890705" cy="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Auto</a:t>
            </a:r>
            <a:r>
              <a:rPr lang="en-US" dirty="0"/>
              <a:t> </a:t>
            </a:r>
            <a:r>
              <a:rPr lang="en-US" b="1" dirty="0"/>
              <a:t>Fill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You will see this cursor when you put the mouse on the bottom-right corner of a selected cell.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You can click and drag to complete a list.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7" r="72206" b="18248"/>
          <a:stretch>
            <a:fillRect/>
          </a:stretch>
        </p:blipFill>
        <p:spPr bwMode="auto">
          <a:xfrm>
            <a:off x="8427448" y="3221219"/>
            <a:ext cx="2475139" cy="278769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cxnSp>
        <p:nvCxnSpPr>
          <p:cNvPr id="10" name="Line 41"/>
          <p:cNvCxnSpPr>
            <a:cxnSpLocks noChangeShapeType="1"/>
          </p:cNvCxnSpPr>
          <p:nvPr/>
        </p:nvCxnSpPr>
        <p:spPr bwMode="auto">
          <a:xfrm>
            <a:off x="7290435" y="5294630"/>
            <a:ext cx="6858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52"/>
          <p:cNvCxnSpPr>
            <a:cxnSpLocks noChangeShapeType="1"/>
          </p:cNvCxnSpPr>
          <p:nvPr/>
        </p:nvCxnSpPr>
        <p:spPr bwMode="auto">
          <a:xfrm>
            <a:off x="7633335" y="4951730"/>
            <a:ext cx="0" cy="685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2" descr="Microsoft Excel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5767972"/>
            <a:ext cx="890705" cy="87437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9665017" y="5150636"/>
            <a:ext cx="989783" cy="7184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Size </a:t>
            </a:r>
            <a:r>
              <a:rPr lang="en-US" sz="4000" dirty="0"/>
              <a:t>(columns and rows)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You will see this cursor when you put the mouse between the column labels.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You can click and drag to make the columns and rows bigger or smaller.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22</a:t>
            </a:fld>
            <a:endParaRPr lang="en-US"/>
          </a:p>
        </p:txBody>
      </p:sp>
      <p:cxnSp>
        <p:nvCxnSpPr>
          <p:cNvPr id="7" name="Line 44"/>
          <p:cNvCxnSpPr>
            <a:cxnSpLocks noChangeShapeType="1"/>
          </p:cNvCxnSpPr>
          <p:nvPr/>
        </p:nvCxnSpPr>
        <p:spPr bwMode="auto">
          <a:xfrm flipH="1">
            <a:off x="8959215" y="3839210"/>
            <a:ext cx="0" cy="914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46"/>
          <p:cNvCxnSpPr>
            <a:cxnSpLocks noChangeShapeType="1"/>
          </p:cNvCxnSpPr>
          <p:nvPr/>
        </p:nvCxnSpPr>
        <p:spPr bwMode="auto">
          <a:xfrm>
            <a:off x="8959215" y="429641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56"/>
          <p:cNvCxnSpPr>
            <a:cxnSpLocks noChangeShapeType="1"/>
          </p:cNvCxnSpPr>
          <p:nvPr/>
        </p:nvCxnSpPr>
        <p:spPr bwMode="auto">
          <a:xfrm flipH="1" flipV="1">
            <a:off x="8502015" y="429641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 t="15738" r="20589" b="56721"/>
          <a:stretch>
            <a:fillRect/>
          </a:stretch>
        </p:blipFill>
        <p:spPr bwMode="auto">
          <a:xfrm>
            <a:off x="2246811" y="4033279"/>
            <a:ext cx="4866459" cy="1944189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3654605" y="4296410"/>
            <a:ext cx="1867989" cy="104629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icrosoft Excel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5767972"/>
            <a:ext cx="890705" cy="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749" y="295740"/>
            <a:ext cx="10058400" cy="1450757"/>
          </a:xfrm>
        </p:spPr>
        <p:txBody>
          <a:bodyPr/>
          <a:lstStyle/>
          <a:p>
            <a:r>
              <a:rPr lang="en-US" b="1" dirty="0"/>
              <a:t>Don’t Forget Your Shortcuts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5640" y="1746497"/>
            <a:ext cx="8462554" cy="48958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/>
              <a:t>Ctrl w – close a spreadsheet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/>
              <a:t>Ctrl o – open a spreadsheet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Ctrl s – save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Ctrl a – selects all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Ctrl z - undo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Ctrl c - copy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Ctrl x – cut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Ctrl v – paste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Ctrl p – print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276-78E6-444C-A5EE-74FD012F5B98}" type="slidenum">
              <a:rPr lang="en-US" smtClean="0"/>
              <a:t>23</a:t>
            </a:fld>
            <a:endParaRPr lang="en-US"/>
          </a:p>
        </p:txBody>
      </p:sp>
      <p:pic>
        <p:nvPicPr>
          <p:cNvPr id="10" name="Picture 9" descr="Microsoft Excel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5767972"/>
            <a:ext cx="890705" cy="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7826"/>
            <a:ext cx="10515600" cy="1325563"/>
          </a:xfrm>
        </p:spPr>
        <p:txBody>
          <a:bodyPr/>
          <a:lstStyle/>
          <a:p>
            <a:r>
              <a:rPr lang="en-US" dirty="0"/>
              <a:t>Looking at a Spreadsheet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623" y="1847442"/>
            <a:ext cx="5915298" cy="62832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The document is comprised of columns and rows.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At the intersection of each row and column is a cell where a user can enter either numbers or text.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The address of any given cell is created by combining the letter of the cell's column with the number of the cell's row.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The cell highlighted to the right is at address B4, because it lies at the intersection of column B and row 4.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we call it, "Cell B4."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24</a:t>
            </a:fld>
            <a:endParaRPr lang="en-US"/>
          </a:p>
        </p:txBody>
      </p:sp>
      <p:pic>
        <p:nvPicPr>
          <p:cNvPr id="5122" name="Picture 2" descr="Blank Excel spread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1" y="1770217"/>
            <a:ext cx="5801369" cy="468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icrosoft Excel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85" y="176232"/>
            <a:ext cx="890705" cy="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1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Documents where data is laid out in rows and columns.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Much like a big table.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They data to make it simpler to read and manipulate.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Spreadsheets are extraordinarily powerful tools, and are used frequently in the business world to store and manipulate data.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Microsoft Excel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351" y="137606"/>
            <a:ext cx="890705" cy="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665" y="349199"/>
            <a:ext cx="10515600" cy="1325563"/>
          </a:xfrm>
        </p:spPr>
        <p:txBody>
          <a:bodyPr/>
          <a:lstStyle/>
          <a:p>
            <a:r>
              <a:rPr lang="en-US" b="1" dirty="0"/>
              <a:t>File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424" y="1815737"/>
            <a:ext cx="9058575" cy="52643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Always </a:t>
            </a:r>
            <a:r>
              <a:rPr lang="en-US" sz="2800" b="1" dirty="0"/>
              <a:t>SAVE</a:t>
            </a:r>
            <a:r>
              <a:rPr lang="en-US" sz="2800" dirty="0"/>
              <a:t> </a:t>
            </a:r>
            <a:r>
              <a:rPr lang="en-US" sz="2800" b="1" dirty="0"/>
              <a:t>FIRST</a:t>
            </a:r>
            <a:r>
              <a:rPr lang="en-US" sz="2800" dirty="0"/>
              <a:t>!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b="1" dirty="0"/>
              <a:t>File - Save as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Even before </a:t>
            </a:r>
            <a:r>
              <a:rPr lang="en-US" sz="2800" b="1" dirty="0"/>
              <a:t>starting to create it</a:t>
            </a:r>
            <a:r>
              <a:rPr lang="en-US" sz="2800" dirty="0"/>
              <a:t>, save it to O365.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Then you won’t lose work if your computer dies.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The first time you open MS PowerPoint you may need to log in with your Office 365 credentials.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Email address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Password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Continue </a:t>
            </a:r>
            <a:r>
              <a:rPr lang="en-US" sz="2800" b="1" dirty="0"/>
              <a:t>saving</a:t>
            </a:r>
            <a:r>
              <a:rPr lang="en-US" sz="2800" dirty="0"/>
              <a:t> (control s) as you make changes to your presentation.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84634" b="24129"/>
          <a:stretch/>
        </p:blipFill>
        <p:spPr>
          <a:xfrm>
            <a:off x="472953" y="216112"/>
            <a:ext cx="2191870" cy="4917591"/>
          </a:xfrm>
          <a:prstGeom prst="rect">
            <a:avLst/>
          </a:prstGeom>
        </p:spPr>
      </p:pic>
      <p:pic>
        <p:nvPicPr>
          <p:cNvPr id="8" name="Picture 7" descr="Microsoft Excel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351" y="137606"/>
            <a:ext cx="890705" cy="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302" y="1187250"/>
            <a:ext cx="10515600" cy="1325563"/>
          </a:xfrm>
        </p:spPr>
        <p:txBody>
          <a:bodyPr/>
          <a:lstStyle/>
          <a:p>
            <a:r>
              <a:rPr lang="en-US" b="1" dirty="0"/>
              <a:t>Home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018" y="247357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Alignment – how data fits in cells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Number – format numbers to $, % etc.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Styles – Setting up cell and table styles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Cells – Format, insert, delete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The same as MS Word &amp; MS PowerPoint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Clipboard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Font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Alignment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Editing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5</a:t>
            </a:fld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1" b="74782"/>
          <a:stretch/>
        </p:blipFill>
        <p:spPr>
          <a:xfrm>
            <a:off x="623047" y="224590"/>
            <a:ext cx="11294571" cy="1578084"/>
          </a:xfrm>
          <a:prstGeom prst="rect">
            <a:avLst/>
          </a:prstGeom>
        </p:spPr>
      </p:pic>
      <p:pic>
        <p:nvPicPr>
          <p:cNvPr id="6" name="Picture 5" descr="Microsoft Excel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5767972"/>
            <a:ext cx="890705" cy="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053" y="1257458"/>
            <a:ext cx="10515600" cy="1325563"/>
          </a:xfrm>
        </p:spPr>
        <p:txBody>
          <a:bodyPr/>
          <a:lstStyle/>
          <a:p>
            <a:r>
              <a:rPr lang="en-US" b="1" dirty="0"/>
              <a:t>Insert Tab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8307" y="2403566"/>
            <a:ext cx="10515600" cy="52233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Very similar to MS Word &amp; MS PowerPoint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Tables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Illustrations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Pictures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Charts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Text Boxes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Word Art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Header/Footer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Symbols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6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2"/>
          <a:srcRect b="75538"/>
          <a:stretch/>
        </p:blipFill>
        <p:spPr>
          <a:xfrm>
            <a:off x="266826" y="176530"/>
            <a:ext cx="11346054" cy="1743710"/>
          </a:xfrm>
          <a:prstGeom prst="rect">
            <a:avLst/>
          </a:prstGeom>
        </p:spPr>
      </p:pic>
      <p:pic>
        <p:nvPicPr>
          <p:cNvPr id="8" name="Picture 7" descr="Microsoft Excel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5767972"/>
            <a:ext cx="890705" cy="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4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56" y="1461647"/>
            <a:ext cx="10515600" cy="1325563"/>
          </a:xfrm>
        </p:spPr>
        <p:txBody>
          <a:bodyPr/>
          <a:lstStyle/>
          <a:p>
            <a:r>
              <a:rPr lang="en-US" b="1" dirty="0"/>
              <a:t>Page Layout Tab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58537" y="2908074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Again, very similar to MS Word &amp; MS PowerPoint</a:t>
            </a:r>
          </a:p>
          <a:p>
            <a:pPr lvl="1"/>
            <a:r>
              <a:rPr lang="en-US" sz="2800" dirty="0"/>
              <a:t>Themes</a:t>
            </a:r>
          </a:p>
          <a:p>
            <a:pPr lvl="1"/>
            <a:r>
              <a:rPr lang="en-US" sz="2800" dirty="0"/>
              <a:t>Page Setup</a:t>
            </a:r>
          </a:p>
          <a:p>
            <a:pPr lvl="1"/>
            <a:r>
              <a:rPr lang="en-US" sz="2800" dirty="0"/>
              <a:t>Scale to fit</a:t>
            </a:r>
          </a:p>
          <a:p>
            <a:pPr lvl="1"/>
            <a:r>
              <a:rPr lang="en-US" sz="2800" dirty="0"/>
              <a:t>Arrange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7</a:t>
            </a:fld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/>
          <a:srcRect b="75197"/>
          <a:stretch/>
        </p:blipFill>
        <p:spPr>
          <a:xfrm>
            <a:off x="214575" y="135573"/>
            <a:ext cx="11659562" cy="1771604"/>
          </a:xfrm>
          <a:prstGeom prst="rect">
            <a:avLst/>
          </a:prstGeom>
        </p:spPr>
      </p:pic>
      <p:pic>
        <p:nvPicPr>
          <p:cNvPr id="10" name="Picture 9" descr="Microsoft Excel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5767972"/>
            <a:ext cx="890705" cy="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0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92" y="1339260"/>
            <a:ext cx="10515600" cy="1325563"/>
          </a:xfrm>
        </p:spPr>
        <p:txBody>
          <a:bodyPr/>
          <a:lstStyle/>
          <a:p>
            <a:r>
              <a:rPr lang="en-US" b="1" dirty="0"/>
              <a:t>Formula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417" y="2704012"/>
            <a:ext cx="10515600" cy="47400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Designed specifically for MS Excel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Special Features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Function library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Defined names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Formula adjusting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Calculation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8</a:t>
            </a:fld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b="75010"/>
          <a:stretch/>
        </p:blipFill>
        <p:spPr>
          <a:xfrm>
            <a:off x="371329" y="218894"/>
            <a:ext cx="11463620" cy="1662158"/>
          </a:xfrm>
          <a:prstGeom prst="rect">
            <a:avLst/>
          </a:prstGeom>
        </p:spPr>
      </p:pic>
      <p:pic>
        <p:nvPicPr>
          <p:cNvPr id="6" name="Picture 5" descr="Microsoft Excel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5767972"/>
            <a:ext cx="890705" cy="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5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144" y="1338433"/>
            <a:ext cx="10515600" cy="1325563"/>
          </a:xfrm>
        </p:spPr>
        <p:txBody>
          <a:bodyPr/>
          <a:lstStyle/>
          <a:p>
            <a:r>
              <a:rPr lang="en-US" b="1" dirty="0"/>
              <a:t>Data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093" y="2663996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Also specially designed for MS Excel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More Advanced Features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Get external data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Get and transform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Connections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Sort and filter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Data tools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Forecast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Outline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0AE0-C9DA-4196-ACFE-91DDD20F6101}" type="slidenum">
              <a:rPr lang="en-US" smtClean="0"/>
              <a:t>9</a:t>
            </a:fld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b="75611"/>
          <a:stretch/>
        </p:blipFill>
        <p:spPr>
          <a:xfrm>
            <a:off x="279889" y="231956"/>
            <a:ext cx="11411368" cy="1675221"/>
          </a:xfrm>
          <a:prstGeom prst="rect">
            <a:avLst/>
          </a:prstGeom>
        </p:spPr>
      </p:pic>
      <p:pic>
        <p:nvPicPr>
          <p:cNvPr id="6" name="Picture 5" descr="Microsoft Excel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" y="5767972"/>
            <a:ext cx="890705" cy="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d2816622-cc35-45ff-b38d-8694946a657f" xsi:nil="true"/>
    <AppVersion xmlns="d2816622-cc35-45ff-b38d-8694946a657f" xsi:nil="true"/>
    <DefaultSectionNames xmlns="d2816622-cc35-45ff-b38d-8694946a657f" xsi:nil="true"/>
    <Is_Collaboration_Space_Locked xmlns="d2816622-cc35-45ff-b38d-8694946a657f" xsi:nil="true"/>
    <Self_Registration_Enabled xmlns="d2816622-cc35-45ff-b38d-8694946a657f" xsi:nil="true"/>
    <FolderType xmlns="d2816622-cc35-45ff-b38d-8694946a657f" xsi:nil="true"/>
    <Students xmlns="d2816622-cc35-45ff-b38d-8694946a657f">
      <UserInfo>
        <DisplayName/>
        <AccountId xsi:nil="true"/>
        <AccountType/>
      </UserInfo>
    </Students>
    <Student_Groups xmlns="d2816622-cc35-45ff-b38d-8694946a657f">
      <UserInfo>
        <DisplayName/>
        <AccountId xsi:nil="true"/>
        <AccountType/>
      </UserInfo>
    </Student_Groups>
    <Invited_Students xmlns="d2816622-cc35-45ff-b38d-8694946a657f" xsi:nil="true"/>
    <Has_Teacher_Only_SectionGroup xmlns="d2816622-cc35-45ff-b38d-8694946a657f" xsi:nil="true"/>
    <Owner xmlns="d2816622-cc35-45ff-b38d-8694946a657f">
      <UserInfo>
        <DisplayName/>
        <AccountId xsi:nil="true"/>
        <AccountType/>
      </UserInfo>
    </Owner>
    <Teachers xmlns="d2816622-cc35-45ff-b38d-8694946a657f">
      <UserInfo>
        <DisplayName/>
        <AccountId xsi:nil="true"/>
        <AccountType/>
      </UserInfo>
    </Teachers>
    <Invited_Teachers xmlns="d2816622-cc35-45ff-b38d-8694946a657f" xsi:nil="true"/>
    <NotebookType xmlns="d2816622-cc35-45ff-b38d-8694946a657f" xsi:nil="true"/>
    <CultureName xmlns="d2816622-cc35-45ff-b38d-8694946a657f" xsi:nil="true"/>
    <TeamsChannelId xmlns="d2816622-cc35-45ff-b38d-8694946a657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1D2BA6EF5EBE4D8FE56C3D7FFA7028" ma:contentTypeVersion="29" ma:contentTypeDescription="Create a new document." ma:contentTypeScope="" ma:versionID="2294a72c43e581c27e6ae77c0e72a3fe">
  <xsd:schema xmlns:xsd="http://www.w3.org/2001/XMLSchema" xmlns:xs="http://www.w3.org/2001/XMLSchema" xmlns:p="http://schemas.microsoft.com/office/2006/metadata/properties" xmlns:ns3="968dbe4d-483c-4bd7-8c7b-287a3305d3b6" xmlns:ns4="d2816622-cc35-45ff-b38d-8694946a657f" targetNamespace="http://schemas.microsoft.com/office/2006/metadata/properties" ma:root="true" ma:fieldsID="addf551c11476f017bc0910d02014912" ns3:_="" ns4:_="">
    <xsd:import namespace="968dbe4d-483c-4bd7-8c7b-287a3305d3b6"/>
    <xsd:import namespace="d2816622-cc35-45ff-b38d-8694946a65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TeamsChannelId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dbe4d-483c-4bd7-8c7b-287a3305d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16622-cc35-45ff-b38d-8694946a657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30" nillable="true" ma:displayName="MediaServiceLocation" ma:description="" ma:internalName="MediaServiceLocation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EF29CD-D54C-4BA6-82F2-2DF85B73CDD8}">
  <ds:schemaRefs>
    <ds:schemaRef ds:uri="968dbe4d-483c-4bd7-8c7b-287a3305d3b6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d2816622-cc35-45ff-b38d-8694946a657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29A288B-1830-44F5-AF67-D996EA98A8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dbe4d-483c-4bd7-8c7b-287a3305d3b6"/>
    <ds:schemaRef ds:uri="d2816622-cc35-45ff-b38d-8694946a65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BDC95A-8B5B-4E46-ABB7-7E1A6347E5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312</TotalTime>
  <Words>782</Words>
  <Application>Microsoft Office PowerPoint</Application>
  <PresentationFormat>Widescreen</PresentationFormat>
  <Paragraphs>162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Calibri Light</vt:lpstr>
      <vt:lpstr>Wingdings</vt:lpstr>
      <vt:lpstr>Retrospect</vt:lpstr>
      <vt:lpstr>Introduction to Excel</vt:lpstr>
      <vt:lpstr>What is Excel?</vt:lpstr>
      <vt:lpstr>Spreadsheets</vt:lpstr>
      <vt:lpstr>File Tab</vt:lpstr>
      <vt:lpstr>Home Tab</vt:lpstr>
      <vt:lpstr>Insert Tab</vt:lpstr>
      <vt:lpstr>Page Layout Tab</vt:lpstr>
      <vt:lpstr>Formula Tab</vt:lpstr>
      <vt:lpstr>Data Tab</vt:lpstr>
      <vt:lpstr>Review Tab</vt:lpstr>
      <vt:lpstr>View Tab</vt:lpstr>
      <vt:lpstr>Row</vt:lpstr>
      <vt:lpstr>Column</vt:lpstr>
      <vt:lpstr>Cell</vt:lpstr>
      <vt:lpstr>Sheets</vt:lpstr>
      <vt:lpstr>EXCEL CURSORS </vt:lpstr>
      <vt:lpstr>Autosum</vt:lpstr>
      <vt:lpstr>Formula Bar</vt:lpstr>
      <vt:lpstr>Select </vt:lpstr>
      <vt:lpstr>Drag Cell </vt:lpstr>
      <vt:lpstr>Auto Fill</vt:lpstr>
      <vt:lpstr>Change Size (columns and rows)</vt:lpstr>
      <vt:lpstr>Don’t Forget Your Shortcuts</vt:lpstr>
      <vt:lpstr>Looking at a Spreadsheet</vt:lpstr>
    </vt:vector>
  </TitlesOfParts>
  <Company>Fillmore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Ellsworth, Tricia</dc:creator>
  <cp:lastModifiedBy>Ellsworth, Tricia</cp:lastModifiedBy>
  <cp:revision>71</cp:revision>
  <dcterms:created xsi:type="dcterms:W3CDTF">2020-05-25T17:41:52Z</dcterms:created>
  <dcterms:modified xsi:type="dcterms:W3CDTF">2023-01-13T13:17:52Z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0x0101008B1D2BA6EF5EBE4D8FE56C3D7FFA7028</vt:lpwstr>
  </property>
</Properties>
</file>